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72" r:id="rId3"/>
    <p:sldMasterId id="2147483680" r:id="rId4"/>
    <p:sldMasterId id="2147483688" r:id="rId5"/>
    <p:sldMasterId id="2147483708" r:id="rId6"/>
    <p:sldMasterId id="2147483716" r:id="rId7"/>
    <p:sldMasterId id="2147483724" r:id="rId8"/>
    <p:sldMasterId id="2147483792" r:id="rId9"/>
  </p:sldMasterIdLst>
  <p:notesMasterIdLst>
    <p:notesMasterId r:id="rId58"/>
  </p:notesMasterIdLst>
  <p:handoutMasterIdLst>
    <p:handoutMasterId r:id="rId59"/>
  </p:handoutMasterIdLst>
  <p:sldIdLst>
    <p:sldId id="256" r:id="rId10"/>
    <p:sldId id="265" r:id="rId11"/>
    <p:sldId id="279" r:id="rId12"/>
    <p:sldId id="281" r:id="rId13"/>
    <p:sldId id="282" r:id="rId14"/>
    <p:sldId id="283" r:id="rId15"/>
    <p:sldId id="322" r:id="rId16"/>
    <p:sldId id="293" r:id="rId17"/>
    <p:sldId id="353" r:id="rId18"/>
    <p:sldId id="294" r:id="rId19"/>
    <p:sldId id="357" r:id="rId20"/>
    <p:sldId id="295" r:id="rId21"/>
    <p:sldId id="358" r:id="rId22"/>
    <p:sldId id="296" r:id="rId23"/>
    <p:sldId id="359" r:id="rId24"/>
    <p:sldId id="298" r:id="rId25"/>
    <p:sldId id="299" r:id="rId26"/>
    <p:sldId id="300" r:id="rId27"/>
    <p:sldId id="301" r:id="rId28"/>
    <p:sldId id="350" r:id="rId29"/>
    <p:sldId id="354" r:id="rId30"/>
    <p:sldId id="305" r:id="rId31"/>
    <p:sldId id="306" r:id="rId32"/>
    <p:sldId id="326" r:id="rId33"/>
    <p:sldId id="327" r:id="rId34"/>
    <p:sldId id="321" r:id="rId35"/>
    <p:sldId id="328" r:id="rId36"/>
    <p:sldId id="308" r:id="rId37"/>
    <p:sldId id="309" r:id="rId38"/>
    <p:sldId id="312" r:id="rId39"/>
    <p:sldId id="313" r:id="rId40"/>
    <p:sldId id="314" r:id="rId41"/>
    <p:sldId id="356" r:id="rId42"/>
    <p:sldId id="316" r:id="rId43"/>
    <p:sldId id="318" r:id="rId44"/>
    <p:sldId id="329" r:id="rId45"/>
    <p:sldId id="330" r:id="rId46"/>
    <p:sldId id="351" r:id="rId47"/>
    <p:sldId id="331" r:id="rId48"/>
    <p:sldId id="332" r:id="rId49"/>
    <p:sldId id="352" r:id="rId50"/>
    <p:sldId id="333" r:id="rId51"/>
    <p:sldId id="334" r:id="rId52"/>
    <p:sldId id="345" r:id="rId53"/>
    <p:sldId id="367" r:id="rId54"/>
    <p:sldId id="368" r:id="rId55"/>
    <p:sldId id="369" r:id="rId56"/>
    <p:sldId id="370" r:id="rId57"/>
  </p:sldIdLst>
  <p:sldSz cx="12192000" cy="6858000"/>
  <p:notesSz cx="6883400" cy="9906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F02D0-D4A1-4E7B-B84C-890F841DF413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9890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9B92D-1CE1-48E5-B884-732DA66359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23E7829D-4E45-8D47-A801-F9A275F71B1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340" y="4767262"/>
            <a:ext cx="5506720" cy="3900488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600E6889-3242-2F4A-91B9-98B4A4924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34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7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61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90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AA081-7609-479E-8C7B-F30CE190640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50021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03619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AA081-7609-479E-8C7B-F30CE190640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7456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1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5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28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08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75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94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0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445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418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29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511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39587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74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76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2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39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08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18491" y="-2089369"/>
            <a:ext cx="11201400" cy="11201400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5888645" y="2622738"/>
            <a:ext cx="644956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688" y="2294256"/>
            <a:ext cx="4608957" cy="2643111"/>
          </a:xfrm>
          <a:prstGeom prst="rect">
            <a:avLst/>
          </a:prstGeom>
        </p:spPr>
      </p:pic>
      <p:sp>
        <p:nvSpPr>
          <p:cNvPr id="16" name="CaixaDeTexto 15"/>
          <p:cNvSpPr txBox="1"/>
          <p:nvPr userDrawn="1"/>
        </p:nvSpPr>
        <p:spPr>
          <a:xfrm>
            <a:off x="6134263" y="3432308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>
                <a:solidFill>
                  <a:srgbClr val="C00000"/>
                </a:solidFill>
              </a:rPr>
              <a:t>EM EDUCAÇÃO PROFISSIONAL </a:t>
            </a:r>
            <a:br>
              <a:rPr lang="pt-BR" sz="2800" b="1" i="1">
                <a:solidFill>
                  <a:srgbClr val="C00000"/>
                </a:solidFill>
              </a:rPr>
            </a:br>
            <a:r>
              <a:rPr lang="pt-BR" sz="2800" b="1" i="1">
                <a:solidFill>
                  <a:srgbClr val="C00000"/>
                </a:solidFill>
              </a:rPr>
              <a:t>E INOVAÇÃO TECNOLÓGICA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6134262" y="2692482"/>
            <a:ext cx="456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i="1">
                <a:solidFill>
                  <a:srgbClr val="C00000"/>
                </a:solidFill>
              </a:rPr>
              <a:t>EXCELÊNCIA</a:t>
            </a:r>
          </a:p>
        </p:txBody>
      </p:sp>
      <p:cxnSp>
        <p:nvCxnSpPr>
          <p:cNvPr id="18" name="Conector Reto 17"/>
          <p:cNvCxnSpPr/>
          <p:nvPr userDrawn="1"/>
        </p:nvCxnSpPr>
        <p:spPr>
          <a:xfrm>
            <a:off x="5888645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9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build="p"/>
      <p:bldP spid="17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E73E-38C5-884C-B3A4-F00A51655DE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683F-32E6-2644-8DE9-B2DF583D24C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sp>
        <p:nvSpPr>
          <p:cNvPr id="10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76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accent5">
                    <a:lumMod val="75000"/>
                  </a:schemeClr>
                </a:solidFill>
              </a:rPr>
              <a:t>EDUCAÇÃO PROFISSIONAL</a:t>
            </a:r>
          </a:p>
          <a:p>
            <a:r>
              <a:rPr lang="pt-BR" sz="4800" i="1">
                <a:solidFill>
                  <a:schemeClr val="accent5">
                    <a:lumMod val="75000"/>
                  </a:schemeClr>
                </a:solidFill>
              </a:rPr>
              <a:t>Capacitação para a Indústria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885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99000">
              <a:schemeClr val="accent1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87B7-6081-C04B-A22F-C37F46590DCD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B7963-7FE3-7E44-A36A-E5A7B865320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0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C030-AC9D-0B4E-8422-6D6A66B13680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477A2-90F4-5645-A638-1E4888768B7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3915409" y="2806882"/>
            <a:ext cx="7416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tx2"/>
                </a:solidFill>
              </a:rPr>
              <a:t>INOVAÇÃO TECNOLÓGICA</a:t>
            </a:r>
          </a:p>
          <a:p>
            <a:r>
              <a:rPr lang="pt-BR" sz="4800" i="1">
                <a:solidFill>
                  <a:schemeClr val="tx2"/>
                </a:solidFill>
              </a:rPr>
              <a:t>Soluções para a Indústria 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15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tx2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8" y="-2019875"/>
            <a:ext cx="11201400" cy="112014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>
                <a:solidFill>
                  <a:srgbClr val="C00000"/>
                </a:solidFill>
              </a:rPr>
              <a:t>REDE DE UNIDADES</a:t>
            </a:r>
          </a:p>
          <a:p>
            <a:r>
              <a:rPr lang="pt-BR" sz="4800" b="1" i="1">
                <a:solidFill>
                  <a:srgbClr val="C00000"/>
                </a:solidFill>
              </a:rPr>
              <a:t>SENAI-SP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21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2C3-6DD8-B049-8CAC-A5213EFC14DA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7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49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C2F6-8D1C-4233-8E47-1FFEE71F2B2C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23823-6D46-404C-A844-24AEE09A666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16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760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jaguariun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box4.png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box3.png" TargetMode="External"/><Relationship Id="rId5" Type="http://schemas.openxmlformats.org/officeDocument/2006/relationships/image" Target="../media/image76.png"/><Relationship Id="rId4" Type="http://schemas.openxmlformats.org/officeDocument/2006/relationships/image" Target="file://localhost/Users/adilsondamasceno/Desktop/infograficoEAD/competencias.p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competencias_fin.png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competencias_metro.png" TargetMode="External"/><Relationship Id="rId5" Type="http://schemas.openxmlformats.org/officeDocument/2006/relationships/image" Target="../media/image79.png"/><Relationship Id="rId4" Type="http://schemas.openxmlformats.org/officeDocument/2006/relationships/image" Target="file://localhost/Users/adilsondamasceno/Desktop/infograficoEAD/competencias_segur.p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RaDNSaiH8&amp;t=19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0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431800" y="1989139"/>
            <a:ext cx="4644053" cy="487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Cantina: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Salgados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Sucos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Refrigerantes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Camisetas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Óculos de segurança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OBS – Comprar as fichas antecipadas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  <p:pic>
        <p:nvPicPr>
          <p:cNvPr id="12294" name="Picture 7" descr="C:\Users\sn76415\Desktop\Fotos\20160604_101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63" y="1831182"/>
            <a:ext cx="5385551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44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– Sala 07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616" y="2904756"/>
            <a:ext cx="3912809" cy="29346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4775" y="2904756"/>
            <a:ext cx="3912807" cy="2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CLP – Sala 08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Controlador Lógico programável e Automação na Indústria 4.0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19" y="2258704"/>
            <a:ext cx="5759357" cy="43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864658" y="1425593"/>
            <a:ext cx="4991100" cy="97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Laboratório 09</a:t>
            </a:r>
          </a:p>
          <a:p>
            <a:pPr eaLnBrk="1" hangingPunct="1"/>
            <a:endParaRPr lang="pt-BR" b="1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b="1" dirty="0"/>
              <a:t> </a:t>
            </a:r>
            <a:r>
              <a:rPr lang="pt-BR" sz="1600" dirty="0"/>
              <a:t>Projetos Eletrônicos (Curso Técnico)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6" name="Picture 7" descr="C:\Users\sn76415\Desktop\Fotos\20160604_1023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2" y="2832075"/>
            <a:ext cx="443874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6" y="2832075"/>
            <a:ext cx="3813144" cy="28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3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11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Montar sua própria empresa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Industriais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Residenciais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14342" name="Picture 7" descr="C:\Users\sn76415\Desktop\Fotos\20160604_1025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78" y="2230073"/>
            <a:ext cx="5542739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1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12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Prototipagem e Impressão 3D </a:t>
            </a:r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1659617"/>
            <a:ext cx="6315233" cy="47364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5321E0-ABCC-4503-9B8C-8527881A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8" y="2715360"/>
            <a:ext cx="3726279" cy="36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8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47667" y="1233820"/>
            <a:ext cx="7658100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Informática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</a:t>
            </a:r>
            <a:r>
              <a:rPr lang="pt-BR" sz="1600" dirty="0" err="1"/>
              <a:t>SolidWorks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</a:t>
            </a:r>
            <a:r>
              <a:rPr lang="pt-BR" sz="1600" dirty="0" err="1"/>
              <a:t>MiLL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Excel Avançado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Assistente Administrativo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Auxiliar de Logística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Informática Básica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Montagem e Manutenção de Computadores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Projetista de Molde para termoplásticos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BI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1450815"/>
            <a:ext cx="3179930" cy="238575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79" y="1450815"/>
            <a:ext cx="3179932" cy="238575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4053565"/>
            <a:ext cx="3200845" cy="240144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464" y="4053566"/>
            <a:ext cx="3200846" cy="24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4628" y="1091407"/>
            <a:ext cx="76581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Hidráulica e Pneumática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Automação Hidráulica/Pneumática Industrial.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Mecatrônica Industrial e Robótica.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3714553" y="724694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14" name="Picture 2" descr="C:\Users\sn76415\Desktop\Fotos\20160604_101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23" y="2942132"/>
            <a:ext cx="3107991" cy="1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sn76415\Desktop\Fotos\20160604_1010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860" y="1850758"/>
            <a:ext cx="3521304" cy="23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3" y="5082877"/>
            <a:ext cx="3310583" cy="148803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65" y="4482502"/>
            <a:ext cx="4646295" cy="20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19878" y="1282846"/>
            <a:ext cx="10947400" cy="31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-  TORNOS MECÂNICOS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Operador de Máquinas de Usinagem Convencionais.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Ferramenteiro de Moldes para Termoplásticos.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57" y="1633539"/>
            <a:ext cx="3790856" cy="4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81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24109" y="120964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Oficina Mecânica </a:t>
            </a:r>
            <a:endParaRPr lang="pt-BR" sz="1600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7" name="Picture 3" descr="C:\Users\sn76415\Desktop\Fotos\20160604_1015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09" y="2308969"/>
            <a:ext cx="3566004" cy="223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A2AB914-1408-4F70-8A7B-3B424BFF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26" y="2308969"/>
            <a:ext cx="4357579" cy="22609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72" y="1967776"/>
            <a:ext cx="2427337" cy="37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5529AF6-4EDE-4FCE-8357-74C2B75C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9288" cy="678571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5278229" y="2696568"/>
            <a:ext cx="6551755" cy="1110343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0" y="5467212"/>
            <a:ext cx="5089288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4537" y="5467212"/>
            <a:ext cx="4763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</a:rPr>
              <a:t>SENAI JAGUARIÚNA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58306" y="2928573"/>
            <a:ext cx="626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77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b="1" dirty="0">
                <a:latin typeface="Calibri" charset="0"/>
                <a:ea typeface="Calibri" charset="0"/>
                <a:cs typeface="Calibri" charset="0"/>
              </a:rPr>
              <a:t>SEJAM TODOS BEM VINDOS!</a:t>
            </a:r>
          </a:p>
        </p:txBody>
      </p:sp>
    </p:spTree>
    <p:extLst>
      <p:ext uri="{BB962C8B-B14F-4D97-AF65-F5344CB8AC3E}">
        <p14:creationId xmlns:p14="http://schemas.microsoft.com/office/powerpoint/2010/main" val="8027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7" grpId="0" animBg="1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91597" y="1286336"/>
            <a:ext cx="10947400" cy="13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– MÁQUINAS CNC</a:t>
            </a:r>
            <a:endParaRPr lang="pt-BR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Torno CNC 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Centro de Usinagem CNC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52" y="2829082"/>
            <a:ext cx="3001113" cy="37513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75" y="2829082"/>
            <a:ext cx="3528364" cy="37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OPERADOR DE INJETORA PARA TERMOPLÁSTICO – 160H  </a:t>
            </a:r>
            <a:endParaRPr lang="pt-BR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96" y="2011824"/>
            <a:ext cx="8377991" cy="44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5609" y="128633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Comandos Elétricos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Comandos Elétricos e inversores - (Automação Industrial)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5606" name="Picture 2" descr="C:\Users\sn76415\Desktop\Fotos\20160604_1024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89" y="2555875"/>
            <a:ext cx="36063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2" descr="C:\Users\sn76415\Desktop\Fotos\20160604_1024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2636839"/>
            <a:ext cx="37685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853890" y="1403683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Operação de Empilhadeira – NR11 – 32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26630" name="Picture 3" descr="C:\Users\sn76415\Desktop\Fotos\20160604_1016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834" y="1989138"/>
            <a:ext cx="610169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80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48158" y="1405271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35 – 16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6" name="Picture 2" descr="Resultado de imagem para NR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76" y="2520416"/>
            <a:ext cx="4762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1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127268" y="1460550"/>
            <a:ext cx="10947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10 – FORMAÇÃO (40h)  e RECICLAGEM (20h)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40" y1="47132" x2="33920" y2="44389"/>
                        <a14:foregroundMark x1="37600" y1="44389" x2="37600" y2="44389"/>
                        <a14:foregroundMark x1="56000" y1="79302" x2="65600" y2="65337"/>
                        <a14:foregroundMark x1="61600" y1="18204" x2="62400" y2="50125"/>
                        <a14:backgroundMark x1="36640" y1="79052" x2="36640" y2="79052"/>
                        <a14:backgroundMark x1="33920" y1="38404" x2="33920" y2="38404"/>
                        <a14:backgroundMark x1="39680" y1="38155" x2="39680" y2="38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82" y="2154168"/>
            <a:ext cx="4044830" cy="257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hsj.com.br/usuarios/hsjimages/Curso%20nr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68" y="2570970"/>
            <a:ext cx="2263791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silvaesouza.com.br/site/imagesuopload/se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25" y="2572174"/>
            <a:ext cx="2556275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8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19877" y="1342857"/>
            <a:ext cx="10947400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Energia Solar Fotovoltaica - Tecnologias e Aplicações – 24h.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Instalação de Sistemas para </a:t>
            </a:r>
            <a:r>
              <a:rPr lang="pt-BR" b="1" dirty="0" err="1"/>
              <a:t>Microgeração</a:t>
            </a:r>
            <a:r>
              <a:rPr lang="pt-BR" b="1" dirty="0"/>
              <a:t> Fotovoltaica Conectados à Rede - 48h.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17" y="2573612"/>
            <a:ext cx="4388600" cy="365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49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Automação Industrial com ARDUINO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Lógica de programação com ARDUINO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2" name="AutoShape 2" descr="Resultado de imagem para arduino proje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79" y="3570167"/>
            <a:ext cx="28289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66" y="2809636"/>
            <a:ext cx="3078738" cy="31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06" y="3386076"/>
            <a:ext cx="3114710" cy="198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62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825610" y="1363729"/>
            <a:ext cx="3841749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Elevador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Uso Restrito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Somente Acompanhado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85" y="1314450"/>
            <a:ext cx="4195233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8015817" y="1263235"/>
            <a:ext cx="3841749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Não usar em 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Simulado de  Abandono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Sirene constante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</p:txBody>
      </p:sp>
      <p:pic>
        <p:nvPicPr>
          <p:cNvPr id="28680" name="Picture 8" descr="http://www.bralarmseg.com.br/prod/sb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31" y="2280510"/>
            <a:ext cx="226463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024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815200" y="1361240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Normas Internas: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607812" y="2112998"/>
            <a:ext cx="11425767" cy="263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Uso obrigatório do Uniforme destro da escola (Prazo 1 semana); Comprar na entrada.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bonés, </a:t>
            </a:r>
            <a:r>
              <a:rPr lang="pt-BR" sz="1600" i="1" dirty="0"/>
              <a:t>shorts </a:t>
            </a:r>
            <a:r>
              <a:rPr lang="pt-BR" sz="1600" dirty="0"/>
              <a:t>e bermudas, minissaia, chinelos e/ou sandálias abertas;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de calças rasgadas;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/>
              <a:t>Proibido levar alimentos para ambientes de ensinos da Escola;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  <a:p>
            <a:pPr algn="just" eaLnBrk="1" hangingPunct="1">
              <a:lnSpc>
                <a:spcPct val="150000"/>
              </a:lnSpc>
              <a:defRPr/>
            </a:pPr>
            <a:r>
              <a:rPr lang="pt-BR" sz="1600" b="1" dirty="0"/>
              <a:t>Obrigatoriedade no uso de equipamento de proteção individual (EPI)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</p:txBody>
      </p:sp>
      <p:sp>
        <p:nvSpPr>
          <p:cNvPr id="29701" name="Text Box 11"/>
          <p:cNvSpPr txBox="1">
            <a:spLocks noChangeArrowheads="1"/>
          </p:cNvSpPr>
          <p:nvPr/>
        </p:nvSpPr>
        <p:spPr bwMode="auto">
          <a:xfrm>
            <a:off x="1583267" y="115888"/>
            <a:ext cx="8832851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Normas e Procedimentos da Escola</a:t>
            </a:r>
          </a:p>
        </p:txBody>
      </p:sp>
    </p:spTree>
    <p:extLst>
      <p:ext uri="{BB962C8B-B14F-4D97-AF65-F5344CB8AC3E}">
        <p14:creationId xmlns:p14="http://schemas.microsoft.com/office/powerpoint/2010/main" val="24653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A67CB0B-A817-43DC-B9EB-D6AEE8C81D31}"/>
              </a:ext>
            </a:extLst>
          </p:cNvPr>
          <p:cNvGrpSpPr/>
          <p:nvPr/>
        </p:nvGrpSpPr>
        <p:grpSpPr>
          <a:xfrm>
            <a:off x="9747315" y="239029"/>
            <a:ext cx="2309052" cy="647091"/>
            <a:chOff x="15364003" y="1047088"/>
            <a:chExt cx="3693223" cy="94297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71CD2FD-DB1D-482C-A8C2-4C758524D3A8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3256CFF-94A1-4306-8764-5169CAA9F121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16342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Orientação Escolar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604307" y="1725794"/>
            <a:ext cx="115040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Entrada com Atraso e/ou Saída Antecipada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A tolerância para entrada atrasada ou saída antecipada é de </a:t>
            </a:r>
            <a:r>
              <a:rPr lang="pt-BR" sz="1600" dirty="0">
                <a:solidFill>
                  <a:srgbClr val="FF0000"/>
                </a:solidFill>
              </a:rPr>
              <a:t>CINCO (5) minutos</a:t>
            </a:r>
            <a:r>
              <a:rPr lang="pt-BR" sz="1600" dirty="0"/>
              <a:t>. Acima desse limite será computada falta para o aluno na aula correspondente.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saída antecipada somente será permitida mediante </a:t>
            </a:r>
            <a:r>
              <a:rPr lang="pt-BR" sz="1600" dirty="0">
                <a:solidFill>
                  <a:srgbClr val="FF0000"/>
                </a:solidFill>
              </a:rPr>
              <a:t>autorização escrita da coordenação</a:t>
            </a:r>
            <a:r>
              <a:rPr lang="pt-BR" sz="1600" dirty="0"/>
              <a:t>. Com exceção para os menores de idade, que não poderão ter a saída antecipada autorizada sem a anuência de seu responsável legal e da coordenação.</a:t>
            </a:r>
          </a:p>
          <a:p>
            <a:pPr algn="just" eaLnBrk="1" hangingPunct="1"/>
            <a:endParaRPr lang="pt-BR" sz="1600" b="1" dirty="0"/>
          </a:p>
        </p:txBody>
      </p:sp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687916" y="4494425"/>
            <a:ext cx="1133686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Faltas e ausências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Em conformidade com os incisos I, II, III, V e IX do Art. 56 do Regimento Comum das Unidades Escolares SENAI, as faltas deverão ser justificadas. 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Não haverá abono de faltas mediante a apresentação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779298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3796" name="CaixaDeTexto 2"/>
          <p:cNvSpPr txBox="1">
            <a:spLocks noChangeArrowheads="1"/>
          </p:cNvSpPr>
          <p:nvPr/>
        </p:nvSpPr>
        <p:spPr bwMode="auto">
          <a:xfrm>
            <a:off x="795367" y="1600495"/>
            <a:ext cx="10799603" cy="493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000" b="1" dirty="0"/>
              <a:t>Avaliação e Promoção</a:t>
            </a:r>
          </a:p>
          <a:p>
            <a:pPr eaLnBrk="1" hangingPunct="1">
              <a:spcBef>
                <a:spcPct val="50000"/>
              </a:spcBef>
            </a:pPr>
            <a:endParaRPr lang="pt-BR" sz="2000" b="1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Será considerado promovido ou concluinte de estudos o educando que, no final do curso, obtiver em cada componente curricular nota final igual ou </a:t>
            </a:r>
            <a:r>
              <a:rPr lang="pt-BR" sz="2000" dirty="0">
                <a:solidFill>
                  <a:srgbClr val="FF0000"/>
                </a:solidFill>
              </a:rPr>
              <a:t>superior a 50 (cinquenta), </a:t>
            </a:r>
            <a:r>
              <a:rPr lang="pt-BR" sz="2000" dirty="0"/>
              <a:t>numa escala de 0 a 100 e </a:t>
            </a:r>
            <a:r>
              <a:rPr lang="pt-BR" sz="2000" dirty="0">
                <a:solidFill>
                  <a:srgbClr val="FF0000"/>
                </a:solidFill>
              </a:rPr>
              <a:t>frequência mínima de 75% </a:t>
            </a:r>
            <a:r>
              <a:rPr lang="pt-BR" sz="2000" dirty="0"/>
              <a:t>da carga horária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Cursos de NR 11- Operação de </a:t>
            </a:r>
            <a:r>
              <a:rPr lang="pt-BR" sz="2000" dirty="0" err="1"/>
              <a:t>Empilahdeira</a:t>
            </a:r>
            <a:r>
              <a:rPr lang="pt-BR" sz="2000" dirty="0"/>
              <a:t> -  Presença de 100% e nota mínima de 80 conforme as Normas Regulamentadoras (</a:t>
            </a:r>
            <a:r>
              <a:rPr lang="pt-BR" sz="2000" dirty="0" err="1"/>
              <a:t>NR's</a:t>
            </a:r>
            <a:r>
              <a:rPr lang="pt-BR" sz="2000" dirty="0"/>
              <a:t>) do Ministério do Trabalho e Emprego (MTE).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eaLnBrk="1" hangingPunct="1"/>
            <a:r>
              <a:rPr lang="pt-BR" sz="2000" b="1" dirty="0"/>
              <a:t>Certificado de Conclusão de Curso</a:t>
            </a:r>
          </a:p>
          <a:p>
            <a:pPr eaLnBrk="1" hangingPunct="1"/>
            <a:r>
              <a:rPr lang="pt-BR" sz="2000" dirty="0"/>
              <a:t>O certificado de conclusão de curso será </a:t>
            </a:r>
            <a:r>
              <a:rPr lang="pt-BR" sz="2000" dirty="0">
                <a:solidFill>
                  <a:srgbClr val="FF0000"/>
                </a:solidFill>
              </a:rPr>
              <a:t>emitido em até 30 </a:t>
            </a:r>
            <a:r>
              <a:rPr lang="pt-BR" sz="2000" dirty="0"/>
              <a:t>(trinta) dias após o término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1454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2254251" y="115888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701119" y="1319846"/>
            <a:ext cx="1059503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1600" b="1" dirty="0"/>
              <a:t>Cancelamento matrícula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Caso seja necessário interromper o curso, imediatamente o aluno ou seu responsável deverá formalizar o cancelamento da matrícula junto à secretaria da escola, por meio do preenchimento de um requerimento.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b="1" dirty="0"/>
              <a:t>A falta de comunicação da desistência implicará na manutenção dos boletos vincendos ativos, gerando débitos, caso não sejam quitados.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O cancelamento da matrícula não quita débitos anteriores</a:t>
            </a:r>
            <a:r>
              <a:rPr lang="pt-BR" sz="1600" dirty="0"/>
              <a:t>, sendo estes de inteira responsabilidade do aluno ou seu responsável, quando menor de idade.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matrícula em outros cursos ou escolas SENAI está condicionada ao cumprimento de suas responsabilidades acadêmicas e financeiras para com o SENAI.</a:t>
            </a:r>
          </a:p>
        </p:txBody>
      </p:sp>
      <p:sp>
        <p:nvSpPr>
          <p:cNvPr id="34821" name="CaixaDeTexto 4"/>
          <p:cNvSpPr txBox="1">
            <a:spLocks noChangeArrowheads="1"/>
          </p:cNvSpPr>
          <p:nvPr/>
        </p:nvSpPr>
        <p:spPr bwMode="auto">
          <a:xfrm>
            <a:off x="575733" y="4885477"/>
            <a:ext cx="106798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matricula </a:t>
            </a:r>
          </a:p>
          <a:p>
            <a:pPr eaLnBrk="1" hangingPunct="1"/>
            <a:r>
              <a:rPr lang="pt-BR" sz="1600" dirty="0"/>
              <a:t>O valor da taxa de matricula é de 10% do valor do curso e será retido caso ocorra o cancelamento do curso (até 7 dias).</a:t>
            </a:r>
          </a:p>
        </p:txBody>
      </p:sp>
      <p:sp>
        <p:nvSpPr>
          <p:cNvPr id="6" name="CaixaDeTexto 4"/>
          <p:cNvSpPr txBox="1">
            <a:spLocks noChangeArrowheads="1"/>
          </p:cNvSpPr>
          <p:nvPr/>
        </p:nvSpPr>
        <p:spPr bwMode="auto">
          <a:xfrm>
            <a:off x="575733" y="5752101"/>
            <a:ext cx="10679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administrativa </a:t>
            </a:r>
          </a:p>
          <a:p>
            <a:pPr eaLnBrk="1" hangingPunct="1"/>
            <a:r>
              <a:rPr lang="pt-BR" sz="1600" dirty="0"/>
              <a:t>O valor da taxa de cancelamento após o 7 dia da matricula é de 1% do valor total do curso (via Boleto).</a:t>
            </a:r>
          </a:p>
        </p:txBody>
      </p:sp>
    </p:spTree>
    <p:extLst>
      <p:ext uri="{BB962C8B-B14F-4D97-AF65-F5344CB8AC3E}">
        <p14:creationId xmlns:p14="http://schemas.microsoft.com/office/powerpoint/2010/main" val="197847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7C343B-F6BF-F527-CAD7-17499A6F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988" y="2266273"/>
            <a:ext cx="3868132" cy="3733455"/>
          </a:xfrm>
          <a:prstGeom prst="rect">
            <a:avLst/>
          </a:prstGeom>
        </p:spPr>
      </p:pic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1397515" y="660564"/>
            <a:ext cx="74887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/>
              <a:t>Avaliação de Satisfação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214210" y="2382123"/>
            <a:ext cx="639322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Objetivo é avaliar o curso e a escola (Melhoria contínua).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Todos os alunos precisam fazer.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Feita celular ou computador e recebida por via e-mail.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dirty="0">
                <a:solidFill>
                  <a:schemeClr val="accent5">
                    <a:lumMod val="75000"/>
                  </a:schemeClr>
                </a:solidFill>
              </a:rPr>
              <a:t>Respostas Anônimas (sem identificação do aluno)</a:t>
            </a:r>
          </a:p>
        </p:txBody>
      </p:sp>
    </p:spTree>
    <p:extLst>
      <p:ext uri="{BB962C8B-B14F-4D97-AF65-F5344CB8AC3E}">
        <p14:creationId xmlns:p14="http://schemas.microsoft.com/office/powerpoint/2010/main" val="289334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624418" y="1196976"/>
            <a:ext cx="777663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Mantenha-se informado!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695439" y="1964925"/>
            <a:ext cx="8352367" cy="407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Impressos (secretaria);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Murais;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Site (</a:t>
            </a:r>
            <a:r>
              <a:rPr lang="pt-BR" sz="1600" dirty="0">
                <a:hlinkClick r:id="rId3"/>
              </a:rPr>
              <a:t>www.sp.senai.br/</a:t>
            </a:r>
            <a:r>
              <a:rPr lang="pt-BR" sz="1600" dirty="0" err="1">
                <a:hlinkClick r:id="rId3"/>
              </a:rPr>
              <a:t>jaguariuna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Instagram (@</a:t>
            </a:r>
            <a:r>
              <a:rPr lang="pt-BR" sz="1600" dirty="0" err="1"/>
              <a:t>senaijaguariuna</a:t>
            </a:r>
            <a:r>
              <a:rPr lang="pt-BR" sz="1600" dirty="0"/>
              <a:t>)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</a:t>
            </a:r>
            <a:r>
              <a:rPr lang="pt-BR" sz="1600" dirty="0" err="1"/>
              <a:t>Facebook</a:t>
            </a:r>
            <a:r>
              <a:rPr lang="pt-BR" sz="1600" dirty="0"/>
              <a:t> (www.facebook.com/</a:t>
            </a:r>
            <a:r>
              <a:rPr lang="pt-BR" sz="1600" dirty="0" err="1"/>
              <a:t>senaijaguariuan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E-mail (senaijaguariuna@sp.senai.br);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da secretaria (19) 3837-6300;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do WhatsApp da Secretaria (19) 98292-0160;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Grupos no WhatsApp da turma;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Contato do WhatsApp do Coordenador (19) 98201-0601.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pt-BR" dirty="0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3429827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62875" y="1544719"/>
            <a:ext cx="8894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Dúvidas / Perguntas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D84A70-C16E-4F37-BB31-34764E17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67416" y="3586189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541309" y="1874546"/>
            <a:ext cx="5733234" cy="31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São cursos a distância sobre temas complementares, relevantes para todas as profissões, tanto para quem </a:t>
            </a:r>
            <a:r>
              <a:rPr lang="pt-BR" sz="1800" dirty="0">
                <a:solidFill>
                  <a:schemeClr val="tx1"/>
                </a:solidFill>
                <a:effectLst/>
              </a:rPr>
              <a:t>quer </a:t>
            </a:r>
            <a:r>
              <a:rPr lang="bg-BG" sz="1800" dirty="0">
                <a:solidFill>
                  <a:schemeClr val="tx1"/>
                </a:solidFill>
                <a:effectLst/>
              </a:rPr>
              <a:t>entrar no mundo do trabalho</a:t>
            </a:r>
            <a:r>
              <a:rPr lang="pt-BR" sz="1800" dirty="0">
                <a:solidFill>
                  <a:schemeClr val="tx1"/>
                </a:solidFill>
                <a:effectLst/>
              </a:rPr>
              <a:t>, c</a:t>
            </a:r>
            <a:r>
              <a:rPr lang="bg-BG" sz="1800" dirty="0">
                <a:solidFill>
                  <a:schemeClr val="tx1"/>
                </a:solidFill>
                <a:effectLst/>
              </a:rPr>
              <a:t>omo para quem já está trabalhando, para atualizações de conhecimentos.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Cursos on-line e autoinstrucionais.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</a:rPr>
              <a:t>51</a:t>
            </a:r>
            <a:r>
              <a:rPr lang="bg-BG" sz="1800" dirty="0">
                <a:solidFill>
                  <a:schemeClr val="tx1"/>
                </a:solidFill>
                <a:effectLst/>
              </a:rPr>
              <a:t> </a:t>
            </a:r>
            <a:r>
              <a:rPr lang="pt-BR" sz="1800" dirty="0">
                <a:solidFill>
                  <a:schemeClr val="tx1"/>
                </a:solidFill>
                <a:effectLst/>
              </a:rPr>
              <a:t>cursos diferentes</a:t>
            </a:r>
            <a:r>
              <a:rPr lang="bg-BG" sz="1800" dirty="0">
                <a:solidFill>
                  <a:schemeClr val="tx1"/>
                </a:solidFill>
                <a:effectLst/>
              </a:rPr>
              <a:t>.</a:t>
            </a:r>
          </a:p>
          <a:p>
            <a:pPr algn="l"/>
            <a:endParaRPr lang="pt-PT" sz="2000" dirty="0"/>
          </a:p>
        </p:txBody>
      </p:sp>
      <p:pic>
        <p:nvPicPr>
          <p:cNvPr id="3" name="competencias.png" descr="/Users/adilsondamasceno/Desktop/infograficoEAD/competencias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43" y="1361427"/>
            <a:ext cx="5652103" cy="3923828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5691124" y="5591324"/>
            <a:ext cx="4396195" cy="1053320"/>
            <a:chOff x="493474" y="4331616"/>
            <a:chExt cx="3297146" cy="1053320"/>
          </a:xfrm>
        </p:grpSpPr>
        <p:pic>
          <p:nvPicPr>
            <p:cNvPr id="5" name="box3.png" descr="/Users/adilsondamasceno/Desktop/infograficoEAD/box3.png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4331616"/>
              <a:ext cx="3099170" cy="993143"/>
            </a:xfrm>
            <a:prstGeom prst="rect">
              <a:avLst/>
            </a:prstGeom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1001578" y="4611196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3600" dirty="0">
                  <a:solidFill>
                    <a:schemeClr val="tx1"/>
                  </a:solidFill>
                </a:rPr>
                <a:t>     </a:t>
              </a:r>
              <a:r>
                <a:rPr lang="bg-BG" sz="3600" dirty="0">
                  <a:solidFill>
                    <a:schemeClr val="tx1"/>
                  </a:solidFill>
                </a:rPr>
                <a:t>R$ </a:t>
              </a:r>
              <a:r>
                <a:rPr lang="pt-BR" sz="3600" dirty="0">
                  <a:solidFill>
                    <a:schemeClr val="tx1"/>
                  </a:solidFill>
                </a:rPr>
                <a:t>0</a:t>
              </a:r>
              <a:r>
                <a:rPr lang="bg-BG" sz="3600" dirty="0">
                  <a:solidFill>
                    <a:schemeClr val="tx1"/>
                  </a:solidFill>
                </a:rPr>
                <a:t>,00</a:t>
              </a:r>
              <a:endParaRPr lang="pt-PT" sz="3600" dirty="0">
                <a:solidFill>
                  <a:schemeClr val="tx1"/>
                </a:solidFill>
              </a:endParaRPr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1794884" y="4470876"/>
              <a:ext cx="1722748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2400" dirty="0">
                  <a:solidFill>
                    <a:schemeClr val="tx1"/>
                  </a:solidFill>
                </a:rPr>
                <a:t>INVESTIMENTO:</a:t>
              </a:r>
              <a:endParaRPr lang="pt-PT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57965" y="5395394"/>
            <a:ext cx="4132227" cy="993143"/>
            <a:chOff x="493474" y="5399811"/>
            <a:chExt cx="3099170" cy="993143"/>
          </a:xfrm>
        </p:grpSpPr>
        <p:pic>
          <p:nvPicPr>
            <p:cNvPr id="6" name="box4.png" descr="/Users/adilsondamasceno/Desktop/infograficoEAD/box4.png"/>
            <p:cNvPicPr>
              <a:picLocks noChangeAspect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5399811"/>
              <a:ext cx="3099170" cy="993143"/>
            </a:xfrm>
            <a:prstGeom prst="rect">
              <a:avLst/>
            </a:prstGeom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761881" y="5568881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bg-BG" sz="3600" dirty="0"/>
                <a:t>14 h</a:t>
              </a:r>
              <a:endParaRPr lang="pt-PT" sz="3600" dirty="0"/>
            </a:p>
          </p:txBody>
        </p:sp>
        <p:sp>
          <p:nvSpPr>
            <p:cNvPr id="60" name="Title 1"/>
            <p:cNvSpPr txBox="1">
              <a:spLocks/>
            </p:cNvSpPr>
            <p:nvPr/>
          </p:nvSpPr>
          <p:spPr>
            <a:xfrm>
              <a:off x="1546077" y="5454361"/>
              <a:ext cx="2035301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1400" dirty="0"/>
                <a:t>CARGA HORÁRIA:</a:t>
              </a:r>
              <a:endParaRPr lang="pt-PT" sz="1400" dirty="0"/>
            </a:p>
          </p:txBody>
        </p:sp>
      </p:grp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86854" y="470583"/>
            <a:ext cx="77766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3200" b="1" dirty="0"/>
              <a:t>COMPETÊNCIAS TRANSVERSAIS</a:t>
            </a:r>
          </a:p>
        </p:txBody>
      </p:sp>
    </p:spTree>
    <p:extLst>
      <p:ext uri="{BB962C8B-B14F-4D97-AF65-F5344CB8AC3E}">
        <p14:creationId xmlns:p14="http://schemas.microsoft.com/office/powerpoint/2010/main" val="267329620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10" y="2509470"/>
            <a:ext cx="2029375" cy="157621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91" y="2509470"/>
            <a:ext cx="2029375" cy="15762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89" y="2509470"/>
            <a:ext cx="2029375" cy="1576214"/>
          </a:xfrm>
          <a:prstGeom prst="rect">
            <a:avLst/>
          </a:prstGeom>
        </p:spPr>
      </p:pic>
      <p:sp>
        <p:nvSpPr>
          <p:cNvPr id="43" name="Subtitle 2"/>
          <p:cNvSpPr txBox="1">
            <a:spLocks/>
          </p:cNvSpPr>
          <p:nvPr/>
        </p:nvSpPr>
        <p:spPr>
          <a:xfrm>
            <a:off x="8671489" y="4424550"/>
            <a:ext cx="194046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Finanças Pessoais</a:t>
            </a: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562742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Metrologia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168214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Segurança no Trabalho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E5B8F0-112E-4FCC-8D8B-F218512CF454}"/>
              </a:ext>
            </a:extLst>
          </p:cNvPr>
          <p:cNvSpPr/>
          <p:nvPr/>
        </p:nvSpPr>
        <p:spPr>
          <a:xfrm>
            <a:off x="2812259" y="882874"/>
            <a:ext cx="4973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Exemplos de Cursos 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0984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6891E3-5236-4951-AA3A-595ED0DDD302}"/>
              </a:ext>
            </a:extLst>
          </p:cNvPr>
          <p:cNvSpPr/>
          <p:nvPr/>
        </p:nvSpPr>
        <p:spPr>
          <a:xfrm>
            <a:off x="736950" y="1394904"/>
            <a:ext cx="525136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Alimentos e Bebidas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Automação - Automação da manufatura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Desvendando a indústria 4.0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Mecânica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Construção Civil - Edificações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Eletroeletrônica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Energias Renováveis - Energia Renovável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Administração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Auxiliar Administrativo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da Produção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de RH</a:t>
            </a:r>
          </a:p>
          <a:p>
            <a:endParaRPr lang="pt-PT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D85AF17-CE53-43AE-AA5E-27586CC860AA}"/>
              </a:ext>
            </a:extLst>
          </p:cNvPr>
          <p:cNvSpPr/>
          <p:nvPr/>
        </p:nvSpPr>
        <p:spPr>
          <a:xfrm>
            <a:off x="6364029" y="1372900"/>
            <a:ext cx="5091021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Financeira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no Trabalho - Saúde e Segurança no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Telecomunicações - Telecomunicações e Correio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TI - Software - Tecnologia da Informação - Software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dirty="0"/>
              <a:t>Excel Básico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Planejamento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Meio Ambiente - Controle Ambiental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Metalmecânica - Mecânica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Metrologia</a:t>
            </a:r>
          </a:p>
          <a:p>
            <a:endParaRPr lang="pt-BR" sz="1600" dirty="0"/>
          </a:p>
          <a:p>
            <a:endParaRPr lang="pt-BR" dirty="0"/>
          </a:p>
          <a:p>
            <a:r>
              <a:rPr lang="pt-BR" dirty="0"/>
              <a:t> </a:t>
            </a:r>
          </a:p>
          <a:p>
            <a:endParaRPr lang="pt-PT" b="1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0807092-0A9B-477A-A637-CC72B431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676" y="555960"/>
            <a:ext cx="777663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CURSOS GRATUITOS À DISTÂNCIA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Áreas Tecnológicas </a:t>
            </a:r>
          </a:p>
        </p:txBody>
      </p:sp>
    </p:spTree>
    <p:extLst>
      <p:ext uri="{BB962C8B-B14F-4D97-AF65-F5344CB8AC3E}">
        <p14:creationId xmlns:p14="http://schemas.microsoft.com/office/powerpoint/2010/main" val="337633829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196203" y="2022106"/>
            <a:ext cx="5531556" cy="32663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</a:rPr>
              <a:t>Nota Mínima 50 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algn="l"/>
            <a:r>
              <a:rPr lang="pt-BR" sz="2400" dirty="0">
                <a:solidFill>
                  <a:schemeClr val="tx1"/>
                </a:solidFill>
              </a:rPr>
              <a:t>Certificado ficará disponível para download</a:t>
            </a:r>
            <a:endParaRPr lang="bg-BG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0" y="839449"/>
            <a:ext cx="4798241" cy="5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29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59" y="1496708"/>
            <a:ext cx="3948100" cy="26158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161" y="4471062"/>
            <a:ext cx="4603436" cy="21312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305993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94 Escolas Fixas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777" y="4334479"/>
            <a:ext cx="3903516" cy="22678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74" y="1387401"/>
            <a:ext cx="4025719" cy="2683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332" y="1127117"/>
            <a:ext cx="2683252" cy="35776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9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solidFill>
                  <a:srgbClr val="0070C0"/>
                </a:solidFill>
              </a:rPr>
              <a:t>Período de inscrição:</a:t>
            </a:r>
          </a:p>
          <a:p>
            <a:r>
              <a:rPr lang="pt-BR" sz="4000" dirty="0">
                <a:solidFill>
                  <a:schemeClr val="tx1"/>
                </a:solidFill>
              </a:rPr>
              <a:t>De 01/01/24 até dia 30/12/24</a:t>
            </a:r>
            <a:endParaRPr lang="pt-BR" sz="4000" dirty="0"/>
          </a:p>
          <a:p>
            <a:r>
              <a:rPr lang="pt-BR" sz="4000" dirty="0">
                <a:solidFill>
                  <a:srgbClr val="0070C0"/>
                </a:solidFill>
              </a:rPr>
              <a:t>Inscrição direto no Site da Escola:</a:t>
            </a:r>
          </a:p>
          <a:p>
            <a:r>
              <a:rPr lang="pt-BR" sz="2800" dirty="0">
                <a:solidFill>
                  <a:schemeClr val="tx1"/>
                </a:solidFill>
              </a:rPr>
              <a:t>https://jaguariuna.sp.senai.br/cursos/Formação Inicial Continuada</a:t>
            </a:r>
          </a:p>
          <a:p>
            <a:r>
              <a:rPr lang="pt-PT" sz="4000" dirty="0">
                <a:solidFill>
                  <a:srgbClr val="0070C0"/>
                </a:solidFill>
              </a:rPr>
              <a:t>Período de estudo:</a:t>
            </a:r>
          </a:p>
          <a:p>
            <a:r>
              <a:rPr lang="pt-PT" sz="2800" dirty="0">
                <a:solidFill>
                  <a:srgbClr val="FF0000"/>
                </a:solidFill>
              </a:rPr>
              <a:t>21 dias após a matrícula</a:t>
            </a:r>
            <a:endParaRPr lang="pt-PT" sz="4000" dirty="0"/>
          </a:p>
          <a:p>
            <a:r>
              <a:rPr lang="pt-PT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42037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9A7030-B06C-45F1-A9EE-DA37C82B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43" y="107361"/>
            <a:ext cx="8125416" cy="62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711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600" b="1" dirty="0"/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dirty="0">
                <a:solidFill>
                  <a:srgbClr val="0070C0"/>
                </a:solidFill>
              </a:rPr>
              <a:t>1 - </a:t>
            </a:r>
            <a:r>
              <a:rPr lang="pt-BR" sz="2800" dirty="0">
                <a:solidFill>
                  <a:srgbClr val="0070C0"/>
                </a:solidFill>
                <a:latin typeface="+mj-lt"/>
              </a:rPr>
              <a:t>Requisitos de Idade: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  <a:latin typeface="+mj-lt"/>
              </a:rPr>
              <a:t>14 anos de idade.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2 - Requisitos de Escolaridade:</a:t>
            </a:r>
          </a:p>
          <a:p>
            <a:pPr algn="l" fontAlgn="ctr"/>
            <a:r>
              <a:rPr lang="pt-BR" sz="2800" dirty="0">
                <a:solidFill>
                  <a:schemeClr val="tx1"/>
                </a:solidFill>
                <a:latin typeface="+mj-lt"/>
              </a:rPr>
              <a:t> Ensino Fundamental. 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3 - Pré-requisito de acesso ao curso:</a:t>
            </a:r>
          </a:p>
          <a:p>
            <a:pPr algn="l" fontAlgn="ctr"/>
            <a:r>
              <a:rPr lang="pt-BR" sz="2800" b="1" dirty="0">
                <a:latin typeface="+mj-lt"/>
              </a:rPr>
              <a:t> -</a:t>
            </a:r>
            <a:r>
              <a:rPr lang="pt-BR" sz="2800" b="1" dirty="0">
                <a:solidFill>
                  <a:schemeClr val="tx1"/>
                </a:solidFill>
                <a:latin typeface="+mj-lt"/>
              </a:rPr>
              <a:t> 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Conhecimento em informática, acesso a Internet e ter e-mail.</a:t>
            </a:r>
          </a:p>
          <a:p>
            <a:pPr fontAlgn="ctr"/>
            <a:r>
              <a:rPr lang="pt-BR" sz="4000" dirty="0">
                <a:latin typeface="+mj-lt"/>
              </a:rPr>
              <a:t> </a:t>
            </a:r>
          </a:p>
          <a:p>
            <a:r>
              <a:rPr lang="pt-BR" sz="4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52248730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63968" y="1106538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</a:t>
            </a:r>
          </a:p>
          <a:p>
            <a:endParaRPr lang="pt-BR" sz="5400" dirty="0">
              <a:solidFill>
                <a:schemeClr val="tx1"/>
              </a:solidFill>
            </a:endParaRPr>
          </a:p>
          <a:p>
            <a:endParaRPr lang="pt-BR" sz="4000" dirty="0"/>
          </a:p>
          <a:p>
            <a:r>
              <a:rPr lang="pt-BR" sz="4000" dirty="0"/>
              <a:t> 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AD206C-CC22-473E-9B1D-697FD22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70854" y="2671118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50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</a:rPr>
              <a:t>Obrigado!</a:t>
            </a:r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29726536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600" dirty="0" err="1">
                <a:solidFill>
                  <a:srgbClr val="00B050"/>
                </a:solidFill>
              </a:rPr>
              <a:t>SoftSkills</a:t>
            </a:r>
            <a:endParaRPr lang="pt-BR" sz="16600" dirty="0">
              <a:solidFill>
                <a:srgbClr val="00B050"/>
              </a:solidFill>
            </a:endParaRPr>
          </a:p>
          <a:p>
            <a:r>
              <a:rPr lang="pt-BR" sz="2400" dirty="0">
                <a:solidFill>
                  <a:srgbClr val="00B050"/>
                </a:solidFill>
                <a:hlinkClick r:id="rId3"/>
              </a:rPr>
              <a:t>https://www.youtube.com/watch?v=LzRaDNSaiH8&amp;t=19s</a:t>
            </a:r>
            <a:endParaRPr lang="pt-BR" sz="2400" dirty="0">
              <a:solidFill>
                <a:srgbClr val="00B050"/>
              </a:solidFill>
            </a:endParaRPr>
          </a:p>
          <a:p>
            <a:endParaRPr lang="pt-BR" sz="5400" dirty="0">
              <a:solidFill>
                <a:srgbClr val="00B050"/>
              </a:solidFill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2624228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FBF3FB3-29CC-4D80-AFDE-3AF048EB1DBF}"/>
              </a:ext>
            </a:extLst>
          </p:cNvPr>
          <p:cNvSpPr txBox="1">
            <a:spLocks/>
          </p:cNvSpPr>
          <p:nvPr/>
        </p:nvSpPr>
        <p:spPr>
          <a:xfrm>
            <a:off x="355107" y="0"/>
            <a:ext cx="92904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Grau de Importância para a Industria</a:t>
            </a:r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93632FFF-F279-4461-BE32-2827FD91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41" y="1825625"/>
            <a:ext cx="5079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138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81F182-5734-4A96-830B-46F86DF8B8A8}"/>
              </a:ext>
            </a:extLst>
          </p:cNvPr>
          <p:cNvSpPr txBox="1">
            <a:spLocks/>
          </p:cNvSpPr>
          <p:nvPr/>
        </p:nvSpPr>
        <p:spPr>
          <a:xfrm>
            <a:off x="2040656" y="773032"/>
            <a:ext cx="8390606" cy="1193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Conhecimentos - Comportamentos </a:t>
            </a:r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579313C-9EE0-4F59-9B07-F1B007F3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48" y="1825625"/>
            <a:ext cx="500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698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Obrigado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13247519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0762" y="4388796"/>
            <a:ext cx="3556817" cy="21259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680857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21" y="1417246"/>
            <a:ext cx="3737823" cy="23236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74 Escolas Móveis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21" y="4104004"/>
            <a:ext cx="3708138" cy="2467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1846" y="1614918"/>
            <a:ext cx="3865117" cy="2125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98" y="1963630"/>
            <a:ext cx="3233193" cy="21403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96" y="568993"/>
            <a:ext cx="5915207" cy="594185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2" t="7281" r="3919" b="12682"/>
          <a:stretch/>
        </p:blipFill>
        <p:spPr>
          <a:xfrm>
            <a:off x="1620897" y="-76544"/>
            <a:ext cx="9958647" cy="67998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3" t="16292" r="6900" b="24968"/>
          <a:stretch/>
        </p:blipFill>
        <p:spPr>
          <a:xfrm>
            <a:off x="2786199" y="707364"/>
            <a:ext cx="8102016" cy="501499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" y="451864"/>
            <a:ext cx="3699164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9979" y="419231"/>
            <a:ext cx="396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168 unidades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88" y="4497882"/>
            <a:ext cx="1002285" cy="5942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9" t="53081" r="21494" b="549"/>
          <a:stretch/>
        </p:blipFill>
        <p:spPr>
          <a:xfrm>
            <a:off x="0" y="3431594"/>
            <a:ext cx="9338209" cy="41673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702" y="4416228"/>
            <a:ext cx="4072992" cy="19987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112" y="1252467"/>
            <a:ext cx="908330" cy="5385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896" y="2116816"/>
            <a:ext cx="1002285" cy="5942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37" y="5923215"/>
            <a:ext cx="1002285" cy="59422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873" y="5519338"/>
            <a:ext cx="908330" cy="5385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970" y="1448772"/>
            <a:ext cx="625760" cy="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3168 -0.40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5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42 -0.24305 L -0.02435 0.00764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39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21 -0.06111 L -2.70833E-6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41 -0.05717 L -0.00156 -0.00671 " pathEditMode="relative" ptsTypes="AA"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59 -0.11967 L -0.00156 0.00208 " pathEditMode="relative" ptsTypes="AA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75 -0.18541 L 2.08333E-7 -3.7037E-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930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964 -0.10463 L -0.00196 0.01088 " pathEditMode="relative" ptsTypes="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19 -0.11597 L -0.00039 0.00023 " pathEditMode="relative" ptsTypes="AA">
                                      <p:cBhvr>
                                        <p:cTn id="8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aixaDeTexto 8"/>
          <p:cNvSpPr txBox="1">
            <a:spLocks noChangeArrowheads="1"/>
          </p:cNvSpPr>
          <p:nvPr/>
        </p:nvSpPr>
        <p:spPr bwMode="auto">
          <a:xfrm>
            <a:off x="4239073" y="3698449"/>
            <a:ext cx="82550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2800" b="1" dirty="0"/>
              <a:t>Josué Gomes da Silva</a:t>
            </a:r>
            <a:endParaRPr lang="pt-BR" sz="2400" b="1" dirty="0"/>
          </a:p>
          <a:p>
            <a:pPr algn="ctr" eaLnBrk="1" hangingPunct="1"/>
            <a:r>
              <a:rPr lang="pt-BR" dirty="0"/>
              <a:t>Presidente da FIESP, SESI-SP e SENAI-SP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3051" y="44450"/>
            <a:ext cx="11330516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SENAI – Serviço Nacional de Aprendizagem Industrial</a:t>
            </a:r>
          </a:p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Departamento Regional de São Paulo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9B4762-F52E-42F6-9A38-2E26186B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5" y="1533293"/>
            <a:ext cx="4183942" cy="45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88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74348" y="2314481"/>
            <a:ext cx="107526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Eletricista de Manutenção Eletroeletrônico  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Mecânico de Manutenção de Bombas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Mecânico de Usinagem em Máquinas Convencionais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Assistente Administrativo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34436" y="3457809"/>
            <a:ext cx="710564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Curso Técnico</a:t>
            </a:r>
          </a:p>
          <a:p>
            <a:pPr eaLnBrk="1" hangingPunct="1">
              <a:defRPr/>
            </a:pPr>
            <a:endParaRPr lang="pt-BR" sz="16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de Eletrônica (1,5 anos)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Desenvolvimento de Sistemas (1,5 anos)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Mecatrônica – Presencial (2 anos)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1269" name="Text Box 8"/>
          <p:cNvSpPr txBox="1">
            <a:spLocks noChangeArrowheads="1"/>
          </p:cNvSpPr>
          <p:nvPr/>
        </p:nvSpPr>
        <p:spPr bwMode="auto">
          <a:xfrm>
            <a:off x="374348" y="5456576"/>
            <a:ext cx="1119081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Formação Inicial e Continuada</a:t>
            </a:r>
          </a:p>
          <a:p>
            <a:pPr eaLnBrk="1" hangingPunct="1"/>
            <a:endParaRPr lang="pt-BR" sz="1000" b="1" dirty="0"/>
          </a:p>
          <a:p>
            <a:pPr eaLnBrk="1" hangingPunct="1"/>
            <a:r>
              <a:rPr lang="pt-BR" sz="1600" i="1" dirty="0"/>
              <a:t>Cursos nas áreas de</a:t>
            </a:r>
            <a:r>
              <a:rPr lang="pt-BR" sz="1600" dirty="0"/>
              <a:t>: Eletroeletrônica; Gestão; Logística; Metalmecânica; Energia Sola,</a:t>
            </a:r>
          </a:p>
          <a:p>
            <a:pPr eaLnBrk="1" hangingPunct="1"/>
            <a:r>
              <a:rPr lang="pt-BR" sz="1600" dirty="0"/>
              <a:t> Segurança e Tecnologia da Informação, Automação, Plástico, Manutenção Mecânica e Elétrica.</a:t>
            </a:r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4368801" y="807820"/>
            <a:ext cx="30712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>
                <a:solidFill>
                  <a:srgbClr val="FF0000"/>
                </a:solidFill>
              </a:rPr>
              <a:t>Cursos </a:t>
            </a:r>
          </a:p>
        </p:txBody>
      </p:sp>
      <p:sp>
        <p:nvSpPr>
          <p:cNvPr id="11271" name="CaixaDeTexto 1"/>
          <p:cNvSpPr txBox="1">
            <a:spLocks noChangeArrowheads="1"/>
          </p:cNvSpPr>
          <p:nvPr/>
        </p:nvSpPr>
        <p:spPr bwMode="auto">
          <a:xfrm>
            <a:off x="374348" y="1602040"/>
            <a:ext cx="9891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Aprendizagem Industrial</a:t>
            </a:r>
          </a:p>
          <a:p>
            <a:pPr eaLnBrk="1" hangingPunct="1"/>
            <a:endParaRPr lang="pt-BR" dirty="0"/>
          </a:p>
        </p:txBody>
      </p:sp>
      <p:sp>
        <p:nvSpPr>
          <p:cNvPr id="11272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141279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560480" y="1397942"/>
            <a:ext cx="5443899" cy="313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</a:t>
            </a:r>
            <a:r>
              <a:rPr lang="pt-BR" b="1" dirty="0"/>
              <a:t>Campanhas: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Amassar latinhas (diminuir volume das sucata)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Lacre solidário (troca por cadeira de rodas)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Agasalho – 2024 – Campanha Doar e Amar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Brinquedos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Tampinhas plásticas ( troca de ração para ONG)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CAMPANHAS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</a:t>
            </a:r>
            <a:r>
              <a:rPr lang="pt-BR" sz="2000" b="1" dirty="0"/>
              <a:t>SENAI</a:t>
            </a:r>
            <a:r>
              <a:rPr lang="pt-BR" b="1" dirty="0"/>
              <a:t> Jaguariúna</a:t>
            </a:r>
          </a:p>
        </p:txBody>
      </p:sp>
      <p:pic>
        <p:nvPicPr>
          <p:cNvPr id="1026" name="Picture 2" descr="Amassador De Latas E Abridor De Garrafas 8276 - Brasfort - R$ 26,14 em ...">
            <a:extLst>
              <a:ext uri="{FF2B5EF4-FFF2-40B4-BE49-F238E27FC236}">
                <a16:creationId xmlns:a16="http://schemas.microsoft.com/office/drawing/2014/main" id="{27C3E055-8030-3F01-45A3-65D2430C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58" y="1501472"/>
            <a:ext cx="1644218" cy="24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cres De Latinha Em Alumínio 10 Garrafas Pet De 2 Litros - R$ 140,00 ...">
            <a:extLst>
              <a:ext uri="{FF2B5EF4-FFF2-40B4-BE49-F238E27FC236}">
                <a16:creationId xmlns:a16="http://schemas.microsoft.com/office/drawing/2014/main" id="{E941C2B4-5BE4-D989-0B79-1EE99EFF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03" y="2049042"/>
            <a:ext cx="2449198" cy="18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deira de Rodas Start M1 Ottobock Alumínio 38cm com Encosto ...">
            <a:extLst>
              <a:ext uri="{FF2B5EF4-FFF2-40B4-BE49-F238E27FC236}">
                <a16:creationId xmlns:a16="http://schemas.microsoft.com/office/drawing/2014/main" id="{A65DF926-637D-5A19-E7C1-82CA9B31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85" y="4255661"/>
            <a:ext cx="2201116" cy="22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lusa De Frio Zíper Marca Sb Casaco Moletom Canguru Unissex - R$ 69,00 ...">
            <a:extLst>
              <a:ext uri="{FF2B5EF4-FFF2-40B4-BE49-F238E27FC236}">
                <a16:creationId xmlns:a16="http://schemas.microsoft.com/office/drawing/2014/main" id="{2342FA49-3362-31DD-5F63-A2F61C48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2" y="4197793"/>
            <a:ext cx="2104474" cy="23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22D911-950A-4313-8C8B-E2662CBC7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469" y="4401463"/>
            <a:ext cx="2270170" cy="2005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B36E71-70E0-461B-9DCA-E75C1C66C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459" y="4197793"/>
            <a:ext cx="1837530" cy="21660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759134-A933-42EE-B434-078D04AEF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995" y="2247547"/>
            <a:ext cx="1676400" cy="1457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047E86-0EB4-476C-ACAB-2486BFE38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8279" y="4855220"/>
            <a:ext cx="15144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0841"/>
      </p:ext>
    </p:extLst>
  </p:cSld>
  <p:clrMapOvr>
    <a:masterClrMapping/>
  </p:clrMapOvr>
</p:sld>
</file>

<file path=ppt/theme/theme1.xml><?xml version="1.0" encoding="utf-8"?>
<a:theme xmlns:a="http://schemas.openxmlformats.org/drawingml/2006/main" name="Institucional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itucional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duc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duc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nov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ov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nidades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nidades_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1415</Words>
  <Application>Microsoft Office PowerPoint</Application>
  <PresentationFormat>Widescreen</PresentationFormat>
  <Paragraphs>291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48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Institucional_Capa</vt:lpstr>
      <vt:lpstr>Institucional_Slides</vt:lpstr>
      <vt:lpstr>Educacao_Capa</vt:lpstr>
      <vt:lpstr>Educacao_Slides</vt:lpstr>
      <vt:lpstr>Inovacao_Capa</vt:lpstr>
      <vt:lpstr>Inovacao_Slides</vt:lpstr>
      <vt:lpstr>Unidades_Capa</vt:lpstr>
      <vt:lpstr>Unidades_Slide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efetuar a sua matrícula:</vt:lpstr>
      <vt:lpstr>Apresentação do PowerPoint</vt:lpstr>
      <vt:lpstr>Para efetuar a sua matrícula: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Julio Cesar Barbosa de Lima</dc:creator>
  <cp:lastModifiedBy>Julio Cesar Barbosa de Lima</cp:lastModifiedBy>
  <cp:revision>55</cp:revision>
  <dcterms:created xsi:type="dcterms:W3CDTF">2021-07-24T12:45:54Z</dcterms:created>
  <dcterms:modified xsi:type="dcterms:W3CDTF">2023-12-29T12:55:48Z</dcterms:modified>
</cp:coreProperties>
</file>